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6858000" cy="9144000"/>
  <p:embeddedFontLst>
    <p:embeddedFont>
      <p:font typeface="Calibri (MS) Bold" panose="020B0604020202020204" charset="0"/>
      <p:regular r:id="rId45"/>
    </p:embeddedFont>
    <p:embeddedFont>
      <p:font typeface="DM Sans" pitchFamily="2" charset="0"/>
      <p:regular r:id="rId46"/>
    </p:embeddedFont>
    <p:embeddedFont>
      <p:font typeface="DM Sans Bold" charset="0"/>
      <p:regular r:id="rId47"/>
    </p:embeddedFont>
    <p:embeddedFont>
      <p:font typeface="DM Sans Italics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1505.04597.pdf" TargetMode="Externa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pdf/1506.01497.pdf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31.sv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54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58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59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69.png"/><Relationship Id="rId5" Type="http://schemas.openxmlformats.org/officeDocument/2006/relationships/image" Target="../media/image10.png"/><Relationship Id="rId10" Type="http://schemas.openxmlformats.org/officeDocument/2006/relationships/image" Target="../media/image29.svg"/><Relationship Id="rId4" Type="http://schemas.openxmlformats.org/officeDocument/2006/relationships/image" Target="../media/image9.svg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OGxVfKJqX5E&amp;t=1s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AazjZoiCd0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730220" y="3136543"/>
            <a:ext cx="12827560" cy="32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Convolutional Neural Network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Nhóm 3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10860" y="3052003"/>
            <a:ext cx="8391362" cy="4125302"/>
          </a:xfrm>
          <a:custGeom>
            <a:avLst/>
            <a:gdLst/>
            <a:ahLst/>
            <a:cxnLst/>
            <a:rect l="l" t="t" r="r" b="b"/>
            <a:pathLst>
              <a:path w="8391362" h="4125302">
                <a:moveTo>
                  <a:pt x="0" y="0"/>
                </a:moveTo>
                <a:lnTo>
                  <a:pt x="8391362" y="0"/>
                </a:lnTo>
                <a:lnTo>
                  <a:pt x="8391362" y="4125302"/>
                </a:lnTo>
                <a:lnTo>
                  <a:pt x="0" y="4125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70924" y="3052003"/>
            <a:ext cx="8225931" cy="4182993"/>
          </a:xfrm>
          <a:custGeom>
            <a:avLst/>
            <a:gdLst/>
            <a:ahLst/>
            <a:cxnLst/>
            <a:rect l="l" t="t" r="r" b="b"/>
            <a:pathLst>
              <a:path w="8225931" h="4182993">
                <a:moveTo>
                  <a:pt x="0" y="0"/>
                </a:moveTo>
                <a:lnTo>
                  <a:pt x="8225931" y="0"/>
                </a:lnTo>
                <a:lnTo>
                  <a:pt x="8225931" y="4182994"/>
                </a:lnTo>
                <a:lnTo>
                  <a:pt x="0" y="4182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203977" y="2242305"/>
            <a:ext cx="16702599" cy="7102245"/>
          </a:xfrm>
          <a:custGeom>
            <a:avLst/>
            <a:gdLst/>
            <a:ahLst/>
            <a:cxnLst/>
            <a:rect l="l" t="t" r="r" b="b"/>
            <a:pathLst>
              <a:path w="16702599" h="7102245">
                <a:moveTo>
                  <a:pt x="0" y="0"/>
                </a:moveTo>
                <a:lnTo>
                  <a:pt x="16702599" y="0"/>
                </a:lnTo>
                <a:lnTo>
                  <a:pt x="16702599" y="7102246"/>
                </a:lnTo>
                <a:lnTo>
                  <a:pt x="0" y="7102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261958" y="2609237"/>
            <a:ext cx="13706759" cy="3348286"/>
          </a:xfrm>
          <a:custGeom>
            <a:avLst/>
            <a:gdLst/>
            <a:ahLst/>
            <a:cxnLst/>
            <a:rect l="l" t="t" r="r" b="b"/>
            <a:pathLst>
              <a:path w="13706759" h="3348286">
                <a:moveTo>
                  <a:pt x="0" y="0"/>
                </a:moveTo>
                <a:lnTo>
                  <a:pt x="13706759" y="0"/>
                </a:lnTo>
                <a:lnTo>
                  <a:pt x="13706759" y="3348286"/>
                </a:lnTo>
                <a:lnTo>
                  <a:pt x="0" y="3348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61958" y="6215349"/>
            <a:ext cx="13706759" cy="3179655"/>
          </a:xfrm>
          <a:custGeom>
            <a:avLst/>
            <a:gdLst/>
            <a:ahLst/>
            <a:cxnLst/>
            <a:rect l="l" t="t" r="r" b="b"/>
            <a:pathLst>
              <a:path w="13706759" h="3179655">
                <a:moveTo>
                  <a:pt x="0" y="0"/>
                </a:moveTo>
                <a:lnTo>
                  <a:pt x="13706759" y="0"/>
                </a:lnTo>
                <a:lnTo>
                  <a:pt x="13706759" y="3179655"/>
                </a:lnTo>
                <a:lnTo>
                  <a:pt x="0" y="3179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442711" y="2355159"/>
            <a:ext cx="13054627" cy="6536417"/>
          </a:xfrm>
          <a:custGeom>
            <a:avLst/>
            <a:gdLst/>
            <a:ahLst/>
            <a:cxnLst/>
            <a:rect l="l" t="t" r="r" b="b"/>
            <a:pathLst>
              <a:path w="13054627" h="6536417">
                <a:moveTo>
                  <a:pt x="0" y="0"/>
                </a:moveTo>
                <a:lnTo>
                  <a:pt x="13054627" y="0"/>
                </a:lnTo>
                <a:lnTo>
                  <a:pt x="13054627" y="6536417"/>
                </a:lnTo>
                <a:lnTo>
                  <a:pt x="0" y="6536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205413" y="1606701"/>
            <a:ext cx="16500840" cy="7651599"/>
          </a:xfrm>
          <a:custGeom>
            <a:avLst/>
            <a:gdLst/>
            <a:ahLst/>
            <a:cxnLst/>
            <a:rect l="l" t="t" r="r" b="b"/>
            <a:pathLst>
              <a:path w="16500840" h="7651599">
                <a:moveTo>
                  <a:pt x="0" y="0"/>
                </a:moveTo>
                <a:lnTo>
                  <a:pt x="16500840" y="0"/>
                </a:lnTo>
                <a:lnTo>
                  <a:pt x="16500840" y="7651599"/>
                </a:lnTo>
                <a:lnTo>
                  <a:pt x="0" y="7651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58671" y="46974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4407"/>
            <a:ext cx="12609482" cy="98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9"/>
              </a:lnSpc>
            </a:pPr>
            <a:r>
              <a:rPr lang="en-US" sz="6566">
                <a:solidFill>
                  <a:srgbClr val="000000"/>
                </a:solidFill>
                <a:latin typeface="Calibri (MS) Bold"/>
              </a:rPr>
              <a:t>1.3. Kiến trúc tổng quan của CNN </a:t>
            </a:r>
          </a:p>
        </p:txBody>
      </p:sp>
      <p:sp>
        <p:nvSpPr>
          <p:cNvPr id="3" name="Freeform 3"/>
          <p:cNvSpPr/>
          <p:nvPr/>
        </p:nvSpPr>
        <p:spPr>
          <a:xfrm>
            <a:off x="734716" y="2051326"/>
            <a:ext cx="16818568" cy="7904727"/>
          </a:xfrm>
          <a:custGeom>
            <a:avLst/>
            <a:gdLst/>
            <a:ahLst/>
            <a:cxnLst/>
            <a:rect l="l" t="t" r="r" b="b"/>
            <a:pathLst>
              <a:path w="16818568" h="7904727">
                <a:moveTo>
                  <a:pt x="0" y="0"/>
                </a:moveTo>
                <a:lnTo>
                  <a:pt x="16818568" y="0"/>
                </a:lnTo>
                <a:lnTo>
                  <a:pt x="16818568" y="7904727"/>
                </a:lnTo>
                <a:lnTo>
                  <a:pt x="0" y="7904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24277"/>
            <a:ext cx="6896100" cy="685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CNN for Classification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7363" y="2432317"/>
            <a:ext cx="1462603" cy="1695584"/>
          </a:xfrm>
          <a:custGeom>
            <a:avLst/>
            <a:gdLst/>
            <a:ahLst/>
            <a:cxnLst/>
            <a:rect l="l" t="t" r="r" b="b"/>
            <a:pathLst>
              <a:path w="1462603" h="1695584">
                <a:moveTo>
                  <a:pt x="0" y="0"/>
                </a:moveTo>
                <a:lnTo>
                  <a:pt x="1462603" y="0"/>
                </a:lnTo>
                <a:lnTo>
                  <a:pt x="1462603" y="1695584"/>
                </a:lnTo>
                <a:lnTo>
                  <a:pt x="0" y="1695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38182" y="2702830"/>
            <a:ext cx="1497560" cy="1695584"/>
          </a:xfrm>
          <a:custGeom>
            <a:avLst/>
            <a:gdLst/>
            <a:ahLst/>
            <a:cxnLst/>
            <a:rect l="l" t="t" r="r" b="b"/>
            <a:pathLst>
              <a:path w="1497560" h="1695584">
                <a:moveTo>
                  <a:pt x="0" y="0"/>
                </a:moveTo>
                <a:lnTo>
                  <a:pt x="1497560" y="0"/>
                </a:lnTo>
                <a:lnTo>
                  <a:pt x="1497560" y="1695585"/>
                </a:lnTo>
                <a:lnTo>
                  <a:pt x="0" y="1695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67203" y="1897839"/>
            <a:ext cx="9673204" cy="7356513"/>
          </a:xfrm>
          <a:custGeom>
            <a:avLst/>
            <a:gdLst/>
            <a:ahLst/>
            <a:cxnLst/>
            <a:rect l="l" t="t" r="r" b="b"/>
            <a:pathLst>
              <a:path w="9673204" h="7356513">
                <a:moveTo>
                  <a:pt x="0" y="0"/>
                </a:moveTo>
                <a:lnTo>
                  <a:pt x="9673204" y="0"/>
                </a:lnTo>
                <a:lnTo>
                  <a:pt x="9673204" y="7356513"/>
                </a:lnTo>
                <a:lnTo>
                  <a:pt x="0" y="73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64407"/>
            <a:ext cx="12609482" cy="98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9"/>
              </a:lnSpc>
            </a:pPr>
            <a:r>
              <a:rPr lang="en-US" sz="6566">
                <a:solidFill>
                  <a:srgbClr val="000000"/>
                </a:solidFill>
                <a:latin typeface="Calibri (MS) Bold"/>
              </a:rPr>
              <a:t>1.3. Kiến trúc tổng quan của CNN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05837" y="9363075"/>
            <a:ext cx="6778661" cy="64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u="sng">
                <a:solidFill>
                  <a:srgbClr val="000000"/>
                </a:solidFill>
                <a:latin typeface="Calibri (MS) Bold"/>
                <a:hlinkClick r:id="rId5" tooltip="https://arxiv.org/pdf/1505.04597.pdf"/>
              </a:rPr>
              <a:t>https://arxiv.org/pdf/1505.04597.pdf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8639" y="1076677"/>
            <a:ext cx="9673204" cy="685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Unet - architecture for segmentation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0380" y="5270901"/>
            <a:ext cx="3153966" cy="1211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3131"/>
                </a:solidFill>
                <a:latin typeface="Calibri (MS) Bold"/>
              </a:rPr>
              <a:t>Encoder 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Calibri (MS) Bold"/>
              </a:rPr>
              <a:t>feature extraction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50382" y="5461795"/>
            <a:ext cx="3706307" cy="1211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3131"/>
                </a:solidFill>
                <a:latin typeface="Calibri (MS) Bold"/>
              </a:rPr>
              <a:t>Decoder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Calibri (MS) Bold"/>
              </a:rPr>
              <a:t>Shape reconstruction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12272447" y="5909223"/>
            <a:ext cx="14471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3129384" y="5595145"/>
            <a:ext cx="14471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6595" y="2058062"/>
            <a:ext cx="15190037" cy="6787818"/>
          </a:xfrm>
          <a:custGeom>
            <a:avLst/>
            <a:gdLst/>
            <a:ahLst/>
            <a:cxnLst/>
            <a:rect l="l" t="t" r="r" b="b"/>
            <a:pathLst>
              <a:path w="15190037" h="6787818">
                <a:moveTo>
                  <a:pt x="0" y="0"/>
                </a:moveTo>
                <a:lnTo>
                  <a:pt x="15190037" y="0"/>
                </a:lnTo>
                <a:lnTo>
                  <a:pt x="15190037" y="6787818"/>
                </a:lnTo>
                <a:lnTo>
                  <a:pt x="0" y="6787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64407"/>
            <a:ext cx="12609482" cy="98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9"/>
              </a:lnSpc>
            </a:pPr>
            <a:r>
              <a:rPr lang="en-US" sz="6566">
                <a:solidFill>
                  <a:srgbClr val="000000"/>
                </a:solidFill>
                <a:latin typeface="Calibri (MS) Bold"/>
              </a:rPr>
              <a:t>1.3. Kiến trúc tổng quan của CNN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05783" y="9363075"/>
            <a:ext cx="6778769" cy="64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u="sng">
                <a:solidFill>
                  <a:srgbClr val="000000"/>
                </a:solidFill>
                <a:latin typeface="Calibri (MS) Bold"/>
                <a:hlinkClick r:id="rId3" tooltip="https://arxiv.org/pdf/1505.04597.pdf"/>
              </a:rPr>
              <a:t>https://arxiv.org/pdf/</a:t>
            </a:r>
            <a:r>
              <a:rPr lang="en-US" sz="3400" u="sng">
                <a:solidFill>
                  <a:srgbClr val="000000"/>
                </a:solidFill>
                <a:latin typeface="Calibri (MS) Bold"/>
                <a:hlinkClick r:id="rId4" tooltip="https://arxiv.org/pdf/1506.01497.pdf"/>
              </a:rPr>
              <a:t>1505.04597</a:t>
            </a:r>
            <a:r>
              <a:rPr lang="en-US" sz="3400" u="sng">
                <a:solidFill>
                  <a:srgbClr val="000000"/>
                </a:solidFill>
                <a:latin typeface="Calibri (MS) Bold"/>
                <a:hlinkClick r:id="rId3" tooltip="https://arxiv.org/pdf/1505.04597.pdf"/>
              </a:rPr>
              <a:t>.pdf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8099" y="1076677"/>
            <a:ext cx="930740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Faster R-CNN for object detection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4407"/>
            <a:ext cx="12609482" cy="98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9"/>
              </a:lnSpc>
            </a:pPr>
            <a:r>
              <a:rPr lang="en-US" sz="6566">
                <a:solidFill>
                  <a:srgbClr val="000000"/>
                </a:solidFill>
                <a:latin typeface="Calibri (MS) Bold"/>
              </a:rPr>
              <a:t>1.3. Kiến trúc tổng quan của CNN </a:t>
            </a:r>
          </a:p>
        </p:txBody>
      </p:sp>
      <p:sp>
        <p:nvSpPr>
          <p:cNvPr id="3" name="Freeform 3"/>
          <p:cNvSpPr/>
          <p:nvPr/>
        </p:nvSpPr>
        <p:spPr>
          <a:xfrm>
            <a:off x="734716" y="2051326"/>
            <a:ext cx="16818568" cy="7904727"/>
          </a:xfrm>
          <a:custGeom>
            <a:avLst/>
            <a:gdLst/>
            <a:ahLst/>
            <a:cxnLst/>
            <a:rect l="l" t="t" r="r" b="b"/>
            <a:pathLst>
              <a:path w="16818568" h="7904727">
                <a:moveTo>
                  <a:pt x="0" y="0"/>
                </a:moveTo>
                <a:lnTo>
                  <a:pt x="16818568" y="0"/>
                </a:lnTo>
                <a:lnTo>
                  <a:pt x="16818568" y="7904727"/>
                </a:lnTo>
                <a:lnTo>
                  <a:pt x="0" y="7904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24277"/>
            <a:ext cx="539017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CNN for Classification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2612" y="2051616"/>
            <a:ext cx="17608596" cy="109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4"/>
              </a:lnSpc>
            </a:pPr>
            <a:r>
              <a:rPr lang="en-US" sz="8499">
                <a:solidFill>
                  <a:srgbClr val="000000"/>
                </a:solidFill>
                <a:latin typeface="DM Sans Bold"/>
              </a:rPr>
              <a:t>2. CNN cơ bản cho phân loại ảnh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2138" y="3314723"/>
            <a:ext cx="853191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2.1. Convolutional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138" y="4521065"/>
            <a:ext cx="6341583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2.2. Pooling layer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138" y="5727406"/>
            <a:ext cx="7226090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2.3 Fully connected layer</a:t>
            </a:r>
          </a:p>
        </p:txBody>
      </p:sp>
      <p:sp>
        <p:nvSpPr>
          <p:cNvPr id="7" name="Freeform 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537" t="-6248" r="-103487" b="-1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30608"/>
            <a:ext cx="7848753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Nội dung</a:t>
            </a: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2070284" y="2429187"/>
            <a:ext cx="72260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01. Giới thiệu CNN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70284" y="3714726"/>
            <a:ext cx="7503564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00"/>
              </a:lnSpc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02. CNN cơ bản</a:t>
            </a:r>
          </a:p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cho phân loại ảnh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0284" y="6029301"/>
            <a:ext cx="6341583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03. Các kiến trúc mạng CNN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70284" y="8174677"/>
            <a:ext cx="1000784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04. Thực hiện huấn luyện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69020" y="4339775"/>
            <a:ext cx="11322283" cy="5191310"/>
          </a:xfrm>
          <a:custGeom>
            <a:avLst/>
            <a:gdLst/>
            <a:ahLst/>
            <a:cxnLst/>
            <a:rect l="l" t="t" r="r" b="b"/>
            <a:pathLst>
              <a:path w="11322283" h="5191310">
                <a:moveTo>
                  <a:pt x="0" y="0"/>
                </a:moveTo>
                <a:lnTo>
                  <a:pt x="11322283" y="0"/>
                </a:lnTo>
                <a:lnTo>
                  <a:pt x="11322283" y="5191311"/>
                </a:lnTo>
                <a:lnTo>
                  <a:pt x="0" y="519131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t="-549" b="-54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38501" y="3501574"/>
            <a:ext cx="7456836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 Bold"/>
              </a:rPr>
              <a:t>Phép tính Convolution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91303" y="3889518"/>
            <a:ext cx="5752971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y11​=sum(A⊗W)=x11​∗w11​+x12​∗w12​+x13​∗w13​+x21​∗w21​+x22​∗w22​+x23​∗w23​+x31​∗w31​+x32​∗w32​+x33​∗w33​=4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70549" y="8923202"/>
            <a:ext cx="956072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DM Sans"/>
              </a:rPr>
              <a:t>(m*n)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28341" y="8880211"/>
            <a:ext cx="736402" cy="4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M Sans"/>
              </a:rPr>
              <a:t>(k*k)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32893" y="8932727"/>
            <a:ext cx="2314220" cy="39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000000"/>
                </a:solidFill>
                <a:latin typeface="DM Sans Bold"/>
              </a:rPr>
              <a:t>(m-k+1)*(n-k+1)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90319" y="5622106"/>
            <a:ext cx="248617" cy="55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9"/>
              </a:lnSpc>
              <a:spcBef>
                <a:spcPct val="0"/>
              </a:spcBef>
            </a:pPr>
            <a:r>
              <a:rPr lang="en-US" sz="3235">
                <a:solidFill>
                  <a:srgbClr val="000000"/>
                </a:solidFill>
                <a:latin typeface="DM Sans"/>
              </a:rPr>
              <a:t>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709266" y="3244399"/>
            <a:ext cx="7456836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 Bold"/>
              </a:rPr>
              <a:t>Phép tính Convolution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E749A5-C3DF-98E9-A289-F5A2F655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296" y="4027699"/>
            <a:ext cx="7075090" cy="514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138935" y="3745804"/>
            <a:ext cx="6466822" cy="6018104"/>
          </a:xfrm>
          <a:custGeom>
            <a:avLst/>
            <a:gdLst/>
            <a:ahLst/>
            <a:cxnLst/>
            <a:rect l="l" t="t" r="r" b="b"/>
            <a:pathLst>
              <a:path w="6466822" h="6018104">
                <a:moveTo>
                  <a:pt x="0" y="0"/>
                </a:moveTo>
                <a:lnTo>
                  <a:pt x="6466822" y="0"/>
                </a:lnTo>
                <a:lnTo>
                  <a:pt x="6466822" y="6018104"/>
                </a:lnTo>
                <a:lnTo>
                  <a:pt x="0" y="601810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15910" y="4280533"/>
            <a:ext cx="3891624" cy="86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19"/>
              </a:lnSpc>
              <a:spcBef>
                <a:spcPct val="0"/>
              </a:spcBef>
            </a:pPr>
            <a:r>
              <a:rPr lang="en-US" sz="5199" spc="311">
                <a:solidFill>
                  <a:srgbClr val="000000"/>
                </a:solidFill>
                <a:latin typeface="DM Sans Bold"/>
              </a:rPr>
              <a:t>Padding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370556"/>
            <a:ext cx="8942487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Kích thước ma trận sau khi padding: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(m+ 2p)*(n + 2p)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4525" y="3844687"/>
            <a:ext cx="6059390" cy="5652140"/>
          </a:xfrm>
          <a:custGeom>
            <a:avLst/>
            <a:gdLst/>
            <a:ahLst/>
            <a:cxnLst/>
            <a:rect l="l" t="t" r="r" b="b"/>
            <a:pathLst>
              <a:path w="6059390" h="5652140">
                <a:moveTo>
                  <a:pt x="0" y="0"/>
                </a:moveTo>
                <a:lnTo>
                  <a:pt x="6059390" y="0"/>
                </a:lnTo>
                <a:lnTo>
                  <a:pt x="6059390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38935" y="3745804"/>
            <a:ext cx="5798367" cy="5715870"/>
          </a:xfrm>
          <a:custGeom>
            <a:avLst/>
            <a:gdLst/>
            <a:ahLst/>
            <a:cxnLst/>
            <a:rect l="l" t="t" r="r" b="b"/>
            <a:pathLst>
              <a:path w="5798367" h="5715870">
                <a:moveTo>
                  <a:pt x="0" y="0"/>
                </a:moveTo>
                <a:lnTo>
                  <a:pt x="5798367" y="0"/>
                </a:lnTo>
                <a:lnTo>
                  <a:pt x="5798367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24737" y="2882838"/>
            <a:ext cx="3891624" cy="86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19"/>
              </a:lnSpc>
              <a:spcBef>
                <a:spcPct val="0"/>
              </a:spcBef>
            </a:pPr>
            <a:r>
              <a:rPr lang="en-US" sz="5199" spc="311">
                <a:solidFill>
                  <a:srgbClr val="000000"/>
                </a:solidFill>
                <a:latin typeface="DM Sans Bold"/>
              </a:rPr>
              <a:t>Stride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1557" y="8960833"/>
            <a:ext cx="4605326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3199" spc="191">
                <a:solidFill>
                  <a:srgbClr val="000000"/>
                </a:solidFill>
                <a:latin typeface="DM Sans"/>
              </a:rPr>
              <a:t>Stride=1, padding=1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35456" y="8922558"/>
            <a:ext cx="4605326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3199" spc="191">
                <a:solidFill>
                  <a:srgbClr val="000000"/>
                </a:solidFill>
                <a:latin typeface="DM Sans"/>
              </a:rPr>
              <a:t>Stride=2, padding=1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7941" y="3479350"/>
            <a:ext cx="362718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x 1+i∗k,1+j∗k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649942" y="5261654"/>
            <a:ext cx="12988116" cy="2170251"/>
          </a:xfrm>
          <a:custGeom>
            <a:avLst/>
            <a:gdLst/>
            <a:ahLst/>
            <a:cxnLst/>
            <a:rect l="l" t="t" r="r" b="b"/>
            <a:pathLst>
              <a:path w="12988116" h="2170251">
                <a:moveTo>
                  <a:pt x="0" y="0"/>
                </a:moveTo>
                <a:lnTo>
                  <a:pt x="12988116" y="0"/>
                </a:lnTo>
                <a:lnTo>
                  <a:pt x="12988116" y="2170251"/>
                </a:lnTo>
                <a:lnTo>
                  <a:pt x="0" y="21702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16137" y="2468923"/>
            <a:ext cx="14055726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4"/>
              </a:lnSpc>
              <a:spcBef>
                <a:spcPct val="0"/>
              </a:spcBef>
            </a:pPr>
            <a:r>
              <a:rPr lang="en-US" sz="3899" spc="233">
                <a:solidFill>
                  <a:srgbClr val="000000"/>
                </a:solidFill>
                <a:latin typeface="DM Sans Bold"/>
              </a:rPr>
              <a:t>Kích thước của ma trận sau khi thực hiện phép tính convolution với Stride=s và Padding=p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103102" y="186793"/>
            <a:ext cx="8034466" cy="9953144"/>
          </a:xfrm>
          <a:custGeom>
            <a:avLst/>
            <a:gdLst/>
            <a:ahLst/>
            <a:cxnLst/>
            <a:rect l="l" t="t" r="r" b="b"/>
            <a:pathLst>
              <a:path w="8034466" h="9953144">
                <a:moveTo>
                  <a:pt x="0" y="0"/>
                </a:moveTo>
                <a:lnTo>
                  <a:pt x="8034466" y="0"/>
                </a:lnTo>
                <a:lnTo>
                  <a:pt x="8034466" y="9953144"/>
                </a:lnTo>
                <a:lnTo>
                  <a:pt x="0" y="99531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01817" y="3471820"/>
            <a:ext cx="4359882" cy="257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4"/>
              </a:lnSpc>
              <a:spcBef>
                <a:spcPct val="0"/>
              </a:spcBef>
            </a:pPr>
            <a:r>
              <a:rPr lang="en-US" sz="5099" spc="305">
                <a:solidFill>
                  <a:srgbClr val="000000"/>
                </a:solidFill>
                <a:latin typeface="DM Sans Bold"/>
              </a:rPr>
              <a:t>Ý nghĩa của phép tính Convolution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86576" y="2726401"/>
            <a:ext cx="3988086" cy="5664060"/>
          </a:xfrm>
          <a:custGeom>
            <a:avLst/>
            <a:gdLst/>
            <a:ahLst/>
            <a:cxnLst/>
            <a:rect l="l" t="t" r="r" b="b"/>
            <a:pathLst>
              <a:path w="3988086" h="5664060">
                <a:moveTo>
                  <a:pt x="0" y="0"/>
                </a:moveTo>
                <a:lnTo>
                  <a:pt x="3988085" y="0"/>
                </a:lnTo>
                <a:lnTo>
                  <a:pt x="3988085" y="5664061"/>
                </a:lnTo>
                <a:lnTo>
                  <a:pt x="0" y="566406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271349" y="2665992"/>
            <a:ext cx="8626772" cy="5784880"/>
          </a:xfrm>
          <a:custGeom>
            <a:avLst/>
            <a:gdLst/>
            <a:ahLst/>
            <a:cxnLst/>
            <a:rect l="l" t="t" r="r" b="b"/>
            <a:pathLst>
              <a:path w="8626772" h="5784880">
                <a:moveTo>
                  <a:pt x="0" y="0"/>
                </a:moveTo>
                <a:lnTo>
                  <a:pt x="8626773" y="0"/>
                </a:lnTo>
                <a:lnTo>
                  <a:pt x="8626773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102538" y="1454061"/>
            <a:ext cx="13182557" cy="112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7"/>
              </a:lnSpc>
            </a:pPr>
            <a:r>
              <a:rPr lang="en-US" sz="8678">
                <a:solidFill>
                  <a:srgbClr val="000000"/>
                </a:solidFill>
                <a:latin typeface="DM Sans Bold"/>
              </a:rPr>
              <a:t>Thực hiện trên ảnh màu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7973" y="8457298"/>
            <a:ext cx="5737368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"/>
              </a:rPr>
              <a:t>Phép tính convolution trên ảnh màu với k=3.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02783" y="8374672"/>
            <a:ext cx="731243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"/>
              </a:rPr>
              <a:t>Tensor X, W 3 chiều được viết dưới dạng 3 matrix.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401682" y="965500"/>
            <a:ext cx="13182557" cy="112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7"/>
              </a:lnSpc>
            </a:pPr>
            <a:r>
              <a:rPr lang="en-US" sz="8678">
                <a:solidFill>
                  <a:srgbClr val="000000"/>
                </a:solidFill>
                <a:latin typeface="DM Sans Bold"/>
              </a:rPr>
              <a:t>Thực hiện trên ảnh màu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3295A9-4B6D-E238-8247-B442577E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7" y="2202133"/>
            <a:ext cx="13102677" cy="73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023310" y="4428065"/>
            <a:ext cx="15395964" cy="4272341"/>
          </a:xfrm>
          <a:custGeom>
            <a:avLst/>
            <a:gdLst/>
            <a:ahLst/>
            <a:cxnLst/>
            <a:rect l="l" t="t" r="r" b="b"/>
            <a:pathLst>
              <a:path w="15395964" h="4272341">
                <a:moveTo>
                  <a:pt x="0" y="0"/>
                </a:moveTo>
                <a:lnTo>
                  <a:pt x="15395964" y="0"/>
                </a:lnTo>
                <a:lnTo>
                  <a:pt x="15395964" y="4272342"/>
                </a:lnTo>
                <a:lnTo>
                  <a:pt x="0" y="427234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023310" y="1989641"/>
            <a:ext cx="14348304" cy="19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779" lvl="1" indent="-396389">
              <a:lnSpc>
                <a:spcPts val="5140"/>
              </a:lnSpc>
              <a:spcBef>
                <a:spcPct val="0"/>
              </a:spcBef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DM Sans"/>
              </a:rPr>
              <a:t>Output của convolutional layer sẽ qua activation function trước khi trở thành input của convolutional layer tiếp theo.</a:t>
            </a:r>
          </a:p>
          <a:p>
            <a:pPr marL="792779" lvl="1" indent="-396389">
              <a:lnSpc>
                <a:spcPts val="5140"/>
              </a:lnSpc>
              <a:spcBef>
                <a:spcPct val="0"/>
              </a:spcBef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DM Sans"/>
              </a:rPr>
              <a:t>Tổng số parameter trong layer này là K * (F*F*D + 1).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48235" y="1576307"/>
            <a:ext cx="15243642" cy="6913713"/>
          </a:xfrm>
          <a:custGeom>
            <a:avLst/>
            <a:gdLst/>
            <a:ahLst/>
            <a:cxnLst/>
            <a:rect l="l" t="t" r="r" b="b"/>
            <a:pathLst>
              <a:path w="15243642" h="6913713">
                <a:moveTo>
                  <a:pt x="0" y="0"/>
                </a:moveTo>
                <a:lnTo>
                  <a:pt x="15243642" y="0"/>
                </a:lnTo>
                <a:lnTo>
                  <a:pt x="15243642" y="6913713"/>
                </a:lnTo>
                <a:lnTo>
                  <a:pt x="0" y="691371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17948" y="1558776"/>
            <a:ext cx="1063909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1. Giới thiệu CNN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7948" y="2926793"/>
            <a:ext cx="840933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1.1. Lịch sử của CNN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7948" y="4133134"/>
            <a:ext cx="1122665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1.2. Ứng dụng của CNN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7948" y="5339476"/>
            <a:ext cx="1211116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1.3. Kiến trúc tổng quan của CNN</a:t>
            </a:r>
          </a:p>
        </p:txBody>
      </p:sp>
      <p:sp>
        <p:nvSpPr>
          <p:cNvPr id="7" name="Freeform 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062686" y="1534296"/>
            <a:ext cx="14872163" cy="7106715"/>
          </a:xfrm>
          <a:custGeom>
            <a:avLst/>
            <a:gdLst/>
            <a:ahLst/>
            <a:cxnLst/>
            <a:rect l="l" t="t" r="r" b="b"/>
            <a:pathLst>
              <a:path w="14872163" h="7106715">
                <a:moveTo>
                  <a:pt x="0" y="0"/>
                </a:moveTo>
                <a:lnTo>
                  <a:pt x="14872163" y="0"/>
                </a:lnTo>
                <a:lnTo>
                  <a:pt x="14872163" y="7106715"/>
                </a:lnTo>
                <a:lnTo>
                  <a:pt x="0" y="71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9979" y="1534296"/>
            <a:ext cx="14820154" cy="6572637"/>
          </a:xfrm>
          <a:custGeom>
            <a:avLst/>
            <a:gdLst/>
            <a:ahLst/>
            <a:cxnLst/>
            <a:rect l="l" t="t" r="r" b="b"/>
            <a:pathLst>
              <a:path w="14820154" h="6572637">
                <a:moveTo>
                  <a:pt x="0" y="0"/>
                </a:moveTo>
                <a:lnTo>
                  <a:pt x="14820154" y="0"/>
                </a:lnTo>
                <a:lnTo>
                  <a:pt x="14820154" y="6572637"/>
                </a:lnTo>
                <a:lnTo>
                  <a:pt x="0" y="657263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8271" y="1291012"/>
            <a:ext cx="14830173" cy="6852476"/>
          </a:xfrm>
          <a:custGeom>
            <a:avLst/>
            <a:gdLst/>
            <a:ahLst/>
            <a:cxnLst/>
            <a:rect l="l" t="t" r="r" b="b"/>
            <a:pathLst>
              <a:path w="14830173" h="6852476">
                <a:moveTo>
                  <a:pt x="0" y="0"/>
                </a:moveTo>
                <a:lnTo>
                  <a:pt x="14830173" y="0"/>
                </a:lnTo>
                <a:lnTo>
                  <a:pt x="14830173" y="6852476"/>
                </a:lnTo>
                <a:lnTo>
                  <a:pt x="0" y="685247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883464" y="3143399"/>
            <a:ext cx="7611346" cy="5606344"/>
          </a:xfrm>
          <a:custGeom>
            <a:avLst/>
            <a:gdLst/>
            <a:ahLst/>
            <a:cxnLst/>
            <a:rect l="l" t="t" r="r" b="b"/>
            <a:pathLst>
              <a:path w="7611346" h="5606344">
                <a:moveTo>
                  <a:pt x="0" y="0"/>
                </a:moveTo>
                <a:lnTo>
                  <a:pt x="7611346" y="0"/>
                </a:lnTo>
                <a:lnTo>
                  <a:pt x="7611346" y="5606344"/>
                </a:lnTo>
                <a:lnTo>
                  <a:pt x="0" y="560634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295866" y="1482636"/>
            <a:ext cx="9948381" cy="130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POOLING LAYER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2184" y="3810398"/>
            <a:ext cx="6583629" cy="493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Thực hiện quét tương tự như lớp convolution</a:t>
            </a:r>
          </a:p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Giá trị tính toán là </a:t>
            </a:r>
            <a:r>
              <a:rPr lang="en-US" sz="3546">
                <a:solidFill>
                  <a:srgbClr val="000000"/>
                </a:solidFill>
                <a:latin typeface="DM Sans Bold"/>
              </a:rPr>
              <a:t>max (max pooling) </a:t>
            </a:r>
            <a:r>
              <a:rPr lang="en-US" sz="3546">
                <a:solidFill>
                  <a:srgbClr val="000000"/>
                </a:solidFill>
                <a:latin typeface="DM Sans"/>
              </a:rPr>
              <a:t>hoặc </a:t>
            </a:r>
            <a:r>
              <a:rPr lang="en-US" sz="3546">
                <a:solidFill>
                  <a:srgbClr val="000000"/>
                </a:solidFill>
                <a:latin typeface="DM Sans Bold"/>
              </a:rPr>
              <a:t>avg (avg pooling)</a:t>
            </a:r>
          </a:p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2 loại pooling</a:t>
            </a:r>
          </a:p>
          <a:p>
            <a:pPr marL="1531548" lvl="2" indent="-510516">
              <a:lnSpc>
                <a:spcPts val="4930"/>
              </a:lnSpc>
              <a:buFont typeface="Arial"/>
              <a:buChar char="⚬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Max pooling</a:t>
            </a:r>
          </a:p>
          <a:p>
            <a:pPr marL="1531548" lvl="2" indent="-510516">
              <a:lnSpc>
                <a:spcPts val="4930"/>
              </a:lnSpc>
              <a:buFont typeface="Arial"/>
              <a:buChar char="⚬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Avg pooling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870420" y="2308153"/>
            <a:ext cx="7202173" cy="5688876"/>
          </a:xfrm>
          <a:custGeom>
            <a:avLst/>
            <a:gdLst/>
            <a:ahLst/>
            <a:cxnLst/>
            <a:rect l="l" t="t" r="r" b="b"/>
            <a:pathLst>
              <a:path w="7202173" h="5688876">
                <a:moveTo>
                  <a:pt x="0" y="0"/>
                </a:moveTo>
                <a:lnTo>
                  <a:pt x="7202173" y="0"/>
                </a:lnTo>
                <a:lnTo>
                  <a:pt x="7202173" y="5688876"/>
                </a:lnTo>
                <a:lnTo>
                  <a:pt x="0" y="5688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4731" y="1261827"/>
            <a:ext cx="8139269" cy="5097320"/>
          </a:xfrm>
          <a:custGeom>
            <a:avLst/>
            <a:gdLst/>
            <a:ahLst/>
            <a:cxnLst/>
            <a:rect l="l" t="t" r="r" b="b"/>
            <a:pathLst>
              <a:path w="8139269" h="5097320">
                <a:moveTo>
                  <a:pt x="0" y="0"/>
                </a:moveTo>
                <a:lnTo>
                  <a:pt x="8139269" y="0"/>
                </a:lnTo>
                <a:lnTo>
                  <a:pt x="8139269" y="5097320"/>
                </a:lnTo>
                <a:lnTo>
                  <a:pt x="0" y="5097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064472" y="8180160"/>
            <a:ext cx="5517244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size=(2,2), stride=2, padding=0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15743" y="6622323"/>
            <a:ext cx="5517244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max pooling layer với</a:t>
            </a:r>
          </a:p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size=(3,3), stride=1, padding=0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232" y="8820240"/>
            <a:ext cx="17175802" cy="1295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9"/>
              </a:lnSpc>
              <a:spcBef>
                <a:spcPct val="0"/>
              </a:spcBef>
            </a:pPr>
            <a:r>
              <a:rPr lang="en-US" sz="3756">
                <a:solidFill>
                  <a:srgbClr val="000000"/>
                </a:solidFill>
                <a:latin typeface="DM Sans Bold"/>
              </a:rPr>
              <a:t>Trong một số model người ta dùng convolutional layer với stride &gt; 1 để giảm kích thước dữ liệu thay cho pooling layer.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19907" y="195045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56115" y="2639048"/>
            <a:ext cx="7181225" cy="5008904"/>
          </a:xfrm>
          <a:custGeom>
            <a:avLst/>
            <a:gdLst/>
            <a:ahLst/>
            <a:cxnLst/>
            <a:rect l="l" t="t" r="r" b="b"/>
            <a:pathLst>
              <a:path w="7181225" h="5008904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4097655"/>
            <a:ext cx="8751165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Fully conected</a:t>
            </a:r>
          </a:p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layer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2732472" y="1532784"/>
            <a:ext cx="12647276" cy="7269800"/>
          </a:xfrm>
          <a:custGeom>
            <a:avLst/>
            <a:gdLst/>
            <a:ahLst/>
            <a:cxnLst/>
            <a:rect l="l" t="t" r="r" b="b"/>
            <a:pathLst>
              <a:path w="12647276" h="7269800">
                <a:moveTo>
                  <a:pt x="0" y="0"/>
                </a:moveTo>
                <a:lnTo>
                  <a:pt x="12647276" y="0"/>
                </a:lnTo>
                <a:lnTo>
                  <a:pt x="12647276" y="7269800"/>
                </a:lnTo>
                <a:lnTo>
                  <a:pt x="0" y="7269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-5360" r="-6750" b="-1485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433975" y="1759721"/>
            <a:ext cx="236755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3131"/>
                </a:solidFill>
                <a:latin typeface="DM Sans"/>
              </a:rPr>
              <a:t>Đặc trưng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10714585" y="2439171"/>
            <a:ext cx="903170" cy="17196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9056110" y="2439171"/>
            <a:ext cx="1658475" cy="4617895"/>
            <a:chOff x="0" y="0"/>
            <a:chExt cx="436800" cy="1216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6800" cy="1216236"/>
            </a:xfrm>
            <a:custGeom>
              <a:avLst/>
              <a:gdLst/>
              <a:ahLst/>
              <a:cxnLst/>
              <a:rect l="l" t="t" r="r" b="b"/>
              <a:pathLst>
                <a:path w="436800" h="1216236">
                  <a:moveTo>
                    <a:pt x="0" y="0"/>
                  </a:moveTo>
                  <a:lnTo>
                    <a:pt x="436800" y="0"/>
                  </a:lnTo>
                  <a:lnTo>
                    <a:pt x="436800" y="1216236"/>
                  </a:lnTo>
                  <a:lnTo>
                    <a:pt x="0" y="12162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28575"/>
              <a:ext cx="436800" cy="1187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24024" y="3758565"/>
            <a:ext cx="11639953" cy="30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3. Các kiến trúc</a:t>
            </a:r>
          </a:p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mạng CNN</a:t>
            </a:r>
          </a:p>
        </p:txBody>
      </p:sp>
      <p:sp>
        <p:nvSpPr>
          <p:cNvPr id="4" name="Freeform 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Các kiến trúc mạng CNN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905658" y="4827804"/>
            <a:ext cx="3146127" cy="2443127"/>
            <a:chOff x="0" y="0"/>
            <a:chExt cx="4194837" cy="3257503"/>
          </a:xfrm>
        </p:grpSpPr>
        <p:grpSp>
          <p:nvGrpSpPr>
            <p:cNvPr id="6" name="Group 6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EffcienNet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59531" y="4827804"/>
            <a:ext cx="3146127" cy="2443127"/>
            <a:chOff x="0" y="0"/>
            <a:chExt cx="4194837" cy="3257503"/>
          </a:xfrm>
        </p:grpSpPr>
        <p:grpSp>
          <p:nvGrpSpPr>
            <p:cNvPr id="12" name="Group 12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MobileNet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77189" y="4827804"/>
            <a:ext cx="3146127" cy="2443127"/>
            <a:chOff x="0" y="0"/>
            <a:chExt cx="4194837" cy="3257503"/>
          </a:xfrm>
        </p:grpSpPr>
        <p:grpSp>
          <p:nvGrpSpPr>
            <p:cNvPr id="18" name="Group 18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04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DenseNet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4827804"/>
            <a:ext cx="3146127" cy="2443127"/>
            <a:chOff x="0" y="0"/>
            <a:chExt cx="4194837" cy="3257503"/>
          </a:xfrm>
        </p:grpSpPr>
        <p:grpSp>
          <p:nvGrpSpPr>
            <p:cNvPr id="24" name="Group 24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01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ResNet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78094" y="4827804"/>
            <a:ext cx="3146127" cy="2443127"/>
            <a:chOff x="0" y="0"/>
            <a:chExt cx="4194837" cy="3257503"/>
          </a:xfrm>
        </p:grpSpPr>
        <p:grpSp>
          <p:nvGrpSpPr>
            <p:cNvPr id="30" name="Group 30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02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VGG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231061" y="4827804"/>
            <a:ext cx="3146127" cy="2443127"/>
            <a:chOff x="0" y="0"/>
            <a:chExt cx="4194837" cy="3257503"/>
          </a:xfrm>
        </p:grpSpPr>
        <p:grpSp>
          <p:nvGrpSpPr>
            <p:cNvPr id="36" name="Group 36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03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GoogleNet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Freeform 43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Freeform 44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Freeform 45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Freeform 46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7" name="Freeform 47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8" name="Freeform 48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80231" y="2037564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4962331"/>
            <a:ext cx="5684964" cy="4194232"/>
          </a:xfrm>
          <a:custGeom>
            <a:avLst/>
            <a:gdLst/>
            <a:ahLst/>
            <a:cxnLst/>
            <a:rect l="l" t="t" r="r" b="b"/>
            <a:pathLst>
              <a:path w="5684964" h="4194232">
                <a:moveTo>
                  <a:pt x="0" y="0"/>
                </a:moveTo>
                <a:lnTo>
                  <a:pt x="5684964" y="0"/>
                </a:lnTo>
                <a:lnTo>
                  <a:pt x="5684964" y="4194232"/>
                </a:lnTo>
                <a:lnTo>
                  <a:pt x="0" y="4194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905" t="-18998" r="-13364" b="-1546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89165" y="1508566"/>
            <a:ext cx="8044556" cy="264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ResNet</a:t>
            </a:r>
          </a:p>
          <a:p>
            <a:pPr>
              <a:lnSpc>
                <a:spcPts val="2910"/>
              </a:lnSpc>
            </a:pPr>
            <a:r>
              <a:rPr lang="en-US" sz="3000">
                <a:solidFill>
                  <a:srgbClr val="000000"/>
                </a:solidFill>
                <a:latin typeface="DM Sans Italics"/>
              </a:rPr>
              <a:t>Residual neural networks</a:t>
            </a:r>
          </a:p>
          <a:p>
            <a:pPr>
              <a:lnSpc>
                <a:spcPts val="8730"/>
              </a:lnSpc>
            </a:pPr>
            <a:endParaRPr lang="en-US" sz="3000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9165" y="3266881"/>
            <a:ext cx="7707571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5000" spc="300">
                <a:solidFill>
                  <a:srgbClr val="000000"/>
                </a:solidFill>
                <a:latin typeface="DM Sans"/>
              </a:rPr>
              <a:t>Giải quyết </a:t>
            </a:r>
          </a:p>
          <a:p>
            <a:pPr marL="0" lvl="0" indent="0">
              <a:lnSpc>
                <a:spcPts val="6750"/>
              </a:lnSpc>
              <a:spcBef>
                <a:spcPct val="0"/>
              </a:spcBef>
            </a:pPr>
            <a:r>
              <a:rPr lang="en-US" sz="5000" spc="300">
                <a:solidFill>
                  <a:srgbClr val="000000"/>
                </a:solidFill>
                <a:latin typeface="DM Sans Bold"/>
              </a:rPr>
              <a:t>Vanishing Gradient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296379" y="1685813"/>
            <a:ext cx="8554795" cy="6915374"/>
          </a:xfrm>
          <a:custGeom>
            <a:avLst/>
            <a:gdLst/>
            <a:ahLst/>
            <a:cxnLst/>
            <a:rect l="l" t="t" r="r" b="b"/>
            <a:pathLst>
              <a:path w="8554795" h="6915374">
                <a:moveTo>
                  <a:pt x="0" y="0"/>
                </a:moveTo>
                <a:lnTo>
                  <a:pt x="8554795" y="0"/>
                </a:lnTo>
                <a:lnTo>
                  <a:pt x="8554795" y="6915374"/>
                </a:lnTo>
                <a:lnTo>
                  <a:pt x="0" y="691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92757" y="281626"/>
            <a:ext cx="9673901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Receptive Field là gì 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957085" y="4311640"/>
            <a:ext cx="12951228" cy="5319559"/>
          </a:xfrm>
          <a:custGeom>
            <a:avLst/>
            <a:gdLst/>
            <a:ahLst/>
            <a:cxnLst/>
            <a:rect l="l" t="t" r="r" b="b"/>
            <a:pathLst>
              <a:path w="12951228" h="5319559">
                <a:moveTo>
                  <a:pt x="0" y="0"/>
                </a:moveTo>
                <a:lnTo>
                  <a:pt x="12951228" y="0"/>
                </a:lnTo>
                <a:lnTo>
                  <a:pt x="12951228" y="5319560"/>
                </a:lnTo>
                <a:lnTo>
                  <a:pt x="0" y="531956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r="-11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Kiến trúc mạng ResNet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957085" y="7325372"/>
            <a:ext cx="12951228" cy="2305827"/>
          </a:xfrm>
          <a:custGeom>
            <a:avLst/>
            <a:gdLst/>
            <a:ahLst/>
            <a:cxnLst/>
            <a:rect l="l" t="t" r="r" b="b"/>
            <a:pathLst>
              <a:path w="12951228" h="2305827">
                <a:moveTo>
                  <a:pt x="0" y="0"/>
                </a:moveTo>
                <a:lnTo>
                  <a:pt x="12951228" y="0"/>
                </a:lnTo>
                <a:lnTo>
                  <a:pt x="12951228" y="2305828"/>
                </a:lnTo>
                <a:lnTo>
                  <a:pt x="0" y="23058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30700" r="-11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Kiến trúc mạng ResNet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34845" y="4845040"/>
            <a:ext cx="7926282" cy="127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9"/>
              </a:lnSpc>
            </a:pPr>
            <a:r>
              <a:rPr lang="en-US" sz="6852">
                <a:solidFill>
                  <a:srgbClr val="000000"/>
                </a:solidFill>
                <a:latin typeface="DM Sans"/>
              </a:rPr>
              <a:t>Skip connection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1723615" y="6117917"/>
            <a:ext cx="574371" cy="19694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9698" y="3758565"/>
            <a:ext cx="11514396" cy="30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Thực hiện </a:t>
            </a:r>
          </a:p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huấn luyện</a:t>
            </a:r>
          </a:p>
        </p:txBody>
      </p:sp>
      <p:sp>
        <p:nvSpPr>
          <p:cNvPr id="4" name="Freeform 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963070" y="1887412"/>
            <a:ext cx="11066460" cy="7370888"/>
          </a:xfrm>
          <a:custGeom>
            <a:avLst/>
            <a:gdLst/>
            <a:ahLst/>
            <a:cxnLst/>
            <a:rect l="l" t="t" r="r" b="b"/>
            <a:pathLst>
              <a:path w="11066460" h="7370888">
                <a:moveTo>
                  <a:pt x="0" y="0"/>
                </a:moveTo>
                <a:lnTo>
                  <a:pt x="11066461" y="0"/>
                </a:lnTo>
                <a:lnTo>
                  <a:pt x="11066461" y="7370888"/>
                </a:lnTo>
                <a:lnTo>
                  <a:pt x="0" y="7370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2049" y="2540652"/>
            <a:ext cx="6125939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DM Sans"/>
              </a:rPr>
              <a:t>Năm 1959, David Hubel và Torsten Wiesel đã mô tả “</a:t>
            </a:r>
            <a:r>
              <a:rPr lang="en-US" sz="3399">
                <a:solidFill>
                  <a:srgbClr val="000000"/>
                </a:solidFill>
                <a:latin typeface="DM Sans Bold"/>
              </a:rPr>
              <a:t>simple cell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” và “</a:t>
            </a:r>
            <a:r>
              <a:rPr lang="en-US" sz="3399">
                <a:solidFill>
                  <a:srgbClr val="000000"/>
                </a:solidFill>
                <a:latin typeface="DM Sans Bold"/>
              </a:rPr>
              <a:t>complex cell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” thông qua </a:t>
            </a:r>
            <a:r>
              <a:rPr lang="en-US" sz="3399" u="sng">
                <a:solidFill>
                  <a:srgbClr val="000000"/>
                </a:solidFill>
                <a:latin typeface="DM Sans"/>
                <a:hlinkClick r:id="rId6" tooltip="https://www.youtube.com/watch?v=OGxVfKJqX5E&amp;t=1s"/>
              </a:rPr>
              <a:t>thí nghiệm xác định receptive field của một tế bào thần kinh trong vỏ não thị giác của mèo.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407464" y="2601515"/>
            <a:ext cx="8290407" cy="4691112"/>
          </a:xfrm>
          <a:custGeom>
            <a:avLst/>
            <a:gdLst/>
            <a:ahLst/>
            <a:cxnLst/>
            <a:rect l="l" t="t" r="r" b="b"/>
            <a:pathLst>
              <a:path w="8290407" h="4691112">
                <a:moveTo>
                  <a:pt x="0" y="0"/>
                </a:moveTo>
                <a:lnTo>
                  <a:pt x="8290407" y="0"/>
                </a:lnTo>
                <a:lnTo>
                  <a:pt x="8290407" y="4691112"/>
                </a:lnTo>
                <a:lnTo>
                  <a:pt x="0" y="469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2850" y="2601515"/>
            <a:ext cx="8241150" cy="4522019"/>
          </a:xfrm>
          <a:custGeom>
            <a:avLst/>
            <a:gdLst/>
            <a:ahLst/>
            <a:cxnLst/>
            <a:rect l="l" t="t" r="r" b="b"/>
            <a:pathLst>
              <a:path w="8241150" h="4522019">
                <a:moveTo>
                  <a:pt x="0" y="0"/>
                </a:moveTo>
                <a:lnTo>
                  <a:pt x="8241150" y="0"/>
                </a:lnTo>
                <a:lnTo>
                  <a:pt x="8241150" y="4522020"/>
                </a:lnTo>
                <a:lnTo>
                  <a:pt x="0" y="4522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62307" y="513571"/>
            <a:ext cx="10689923" cy="103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Calibri (MS) Bold"/>
              </a:rPr>
              <a:t>Simple cell và complex cell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07268" y="5039934"/>
            <a:ext cx="1449748" cy="34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LGN neuron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3781" y="6624113"/>
            <a:ext cx="1698361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Simple cell</a:t>
            </a:r>
          </a:p>
        </p:txBody>
      </p:sp>
      <p:sp>
        <p:nvSpPr>
          <p:cNvPr id="9" name="AutoShape 9"/>
          <p:cNvSpPr/>
          <p:nvPr/>
        </p:nvSpPr>
        <p:spPr>
          <a:xfrm>
            <a:off x="7623548" y="4806584"/>
            <a:ext cx="608594" cy="431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6550785" y="6239957"/>
            <a:ext cx="608594" cy="431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102641" y="2052171"/>
            <a:ext cx="11493575" cy="7206129"/>
          </a:xfrm>
          <a:custGeom>
            <a:avLst/>
            <a:gdLst/>
            <a:ahLst/>
            <a:cxnLst/>
            <a:rect l="l" t="t" r="r" b="b"/>
            <a:pathLst>
              <a:path w="11493575" h="7206129">
                <a:moveTo>
                  <a:pt x="0" y="0"/>
                </a:moveTo>
                <a:lnTo>
                  <a:pt x="11493574" y="0"/>
                </a:lnTo>
                <a:lnTo>
                  <a:pt x="11493574" y="7206129"/>
                </a:lnTo>
                <a:lnTo>
                  <a:pt x="0" y="7206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38488"/>
            <a:ext cx="4884843" cy="16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u="sng">
                <a:solidFill>
                  <a:srgbClr val="000000"/>
                </a:solidFill>
                <a:latin typeface="DM Sans Bold"/>
                <a:hlinkClick r:id="rId6" tooltip="https://www.youtube.com/watch?v=KAazjZoiCd0"/>
              </a:rPr>
              <a:t>Neocognitron</a:t>
            </a:r>
            <a:r>
              <a:rPr lang="en-US" sz="5599">
                <a:solidFill>
                  <a:srgbClr val="000000"/>
                </a:solidFill>
                <a:latin typeface="DM Sans Bold"/>
              </a:rPr>
              <a:t> </a:t>
            </a:r>
          </a:p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"/>
              </a:rPr>
              <a:t>[Fukushima 1980]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48756" y="3605941"/>
            <a:ext cx="14952275" cy="5618340"/>
          </a:xfrm>
          <a:custGeom>
            <a:avLst/>
            <a:gdLst/>
            <a:ahLst/>
            <a:cxnLst/>
            <a:rect l="l" t="t" r="r" b="b"/>
            <a:pathLst>
              <a:path w="14952275" h="5618340">
                <a:moveTo>
                  <a:pt x="0" y="0"/>
                </a:moveTo>
                <a:lnTo>
                  <a:pt x="14952275" y="0"/>
                </a:lnTo>
                <a:lnTo>
                  <a:pt x="14952275" y="5618340"/>
                </a:lnTo>
                <a:lnTo>
                  <a:pt x="0" y="5618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8756" y="1681255"/>
            <a:ext cx="6150111" cy="16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DM Sans Bold"/>
              </a:rPr>
              <a:t> LeNet</a:t>
            </a:r>
          </a:p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"/>
              </a:rPr>
              <a:t>[LeCun &amp; Cộng sự 1998]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8700" y="3410712"/>
            <a:ext cx="10292838" cy="5709890"/>
          </a:xfrm>
          <a:custGeom>
            <a:avLst/>
            <a:gdLst/>
            <a:ahLst/>
            <a:cxnLst/>
            <a:rect l="l" t="t" r="r" b="b"/>
            <a:pathLst>
              <a:path w="10292838" h="5709890">
                <a:moveTo>
                  <a:pt x="0" y="0"/>
                </a:moveTo>
                <a:lnTo>
                  <a:pt x="10292838" y="0"/>
                </a:lnTo>
                <a:lnTo>
                  <a:pt x="10292838" y="5709890"/>
                </a:lnTo>
                <a:lnTo>
                  <a:pt x="0" y="570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68" r="-456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26736" y="3304176"/>
            <a:ext cx="4406424" cy="2961481"/>
          </a:xfrm>
          <a:custGeom>
            <a:avLst/>
            <a:gdLst/>
            <a:ahLst/>
            <a:cxnLst/>
            <a:rect l="l" t="t" r="r" b="b"/>
            <a:pathLst>
              <a:path w="4406424" h="2961481">
                <a:moveTo>
                  <a:pt x="0" y="0"/>
                </a:moveTo>
                <a:lnTo>
                  <a:pt x="4406424" y="0"/>
                </a:lnTo>
                <a:lnTo>
                  <a:pt x="4406424" y="2961481"/>
                </a:lnTo>
                <a:lnTo>
                  <a:pt x="0" y="2961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82028" y="6814017"/>
            <a:ext cx="5703328" cy="2444283"/>
          </a:xfrm>
          <a:custGeom>
            <a:avLst/>
            <a:gdLst/>
            <a:ahLst/>
            <a:cxnLst/>
            <a:rect l="l" t="t" r="r" b="b"/>
            <a:pathLst>
              <a:path w="5703328" h="2444283">
                <a:moveTo>
                  <a:pt x="0" y="0"/>
                </a:moveTo>
                <a:lnTo>
                  <a:pt x="5703327" y="0"/>
                </a:lnTo>
                <a:lnTo>
                  <a:pt x="5703327" y="2444283"/>
                </a:lnTo>
                <a:lnTo>
                  <a:pt x="0" y="24442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5316" y="1531897"/>
            <a:ext cx="7870987" cy="161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9"/>
              </a:lnSpc>
            </a:pPr>
            <a:r>
              <a:rPr lang="en-US" sz="5307">
                <a:solidFill>
                  <a:srgbClr val="000000"/>
                </a:solidFill>
                <a:latin typeface="DM Sans Bold"/>
              </a:rPr>
              <a:t> AlexNet</a:t>
            </a:r>
          </a:p>
          <a:p>
            <a:pPr>
              <a:lnSpc>
                <a:spcPts val="5439"/>
              </a:lnSpc>
              <a:spcBef>
                <a:spcPct val="0"/>
              </a:spcBef>
            </a:pPr>
            <a:r>
              <a:rPr lang="en-US" sz="3885">
                <a:solidFill>
                  <a:srgbClr val="000000"/>
                </a:solidFill>
                <a:latin typeface="DM Sans"/>
              </a:rPr>
              <a:t>[Alex Krizhevsky &amp; Cộng sự 2012]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668</Words>
  <Application>Microsoft Office PowerPoint</Application>
  <PresentationFormat>Custom</PresentationFormat>
  <Paragraphs>116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DM Sans</vt:lpstr>
      <vt:lpstr>DM Sans Bold</vt:lpstr>
      <vt:lpstr>Arial</vt:lpstr>
      <vt:lpstr>Calibri</vt:lpstr>
      <vt:lpstr>Calibri (MS) Bold</vt:lpstr>
      <vt:lpstr>DM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AIOT_GIUA KY</dc:title>
  <cp:lastModifiedBy>Su Minh Luan</cp:lastModifiedBy>
  <cp:revision>5</cp:revision>
  <dcterms:created xsi:type="dcterms:W3CDTF">2006-08-16T00:00:00Z</dcterms:created>
  <dcterms:modified xsi:type="dcterms:W3CDTF">2024-04-09T06:22:33Z</dcterms:modified>
  <dc:identifier>DAGBFg0XwqY</dc:identifier>
</cp:coreProperties>
</file>